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60" r:id="rId5"/>
    <p:sldId id="261" r:id="rId6"/>
    <p:sldId id="257"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0" d="100"/>
          <a:sy n="80" d="100"/>
        </p:scale>
        <p:origin x="58" y="18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3/20/2019</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3/20/2019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3/20/2019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3/20/2019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3/20/2019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3/20/2019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3/20/2019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3/20/2019</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D614432-46FD-4B63-8194-64F233F941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57D43E06-E0E9-45FB-9DD8-4513BF040A6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2305051" cy="6858001"/>
            <a:chOff x="0" y="0"/>
            <a:chExt cx="2305051" cy="6858001"/>
          </a:xfrm>
          <a:gradFill flip="none" rotWithShape="1">
            <a:gsLst>
              <a:gs pos="0">
                <a:schemeClr val="bg2"/>
              </a:gs>
              <a:gs pos="100000">
                <a:schemeClr val="tx2">
                  <a:lumMod val="60000"/>
                  <a:lumOff val="40000"/>
                </a:schemeClr>
              </a:gs>
            </a:gsLst>
            <a:lin ang="5400000" scaled="0"/>
            <a:tileRect/>
          </a:gradFill>
        </p:grpSpPr>
        <p:sp>
          <p:nvSpPr>
            <p:cNvPr id="13" name="Rectangle 5">
              <a:extLst>
                <a:ext uri="{FF2B5EF4-FFF2-40B4-BE49-F238E27FC236}">
                  <a16:creationId xmlns:a16="http://schemas.microsoft.com/office/drawing/2014/main" id="{BC31D834-B127-4A66-A0A9-2956DB0766D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09675"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14" name="Freeform 6">
              <a:extLst>
                <a:ext uri="{FF2B5EF4-FFF2-40B4-BE49-F238E27FC236}">
                  <a16:creationId xmlns:a16="http://schemas.microsoft.com/office/drawing/2014/main" id="{AEB45F0E-3639-41ED-99CC-CCA38D61D63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5" name="Freeform 7">
              <a:extLst>
                <a:ext uri="{FF2B5EF4-FFF2-40B4-BE49-F238E27FC236}">
                  <a16:creationId xmlns:a16="http://schemas.microsoft.com/office/drawing/2014/main" id="{5302B214-0D24-40CA-BFB4-CF38694B0DB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6" name="Rectangle 8">
              <a:extLst>
                <a:ext uri="{FF2B5EF4-FFF2-40B4-BE49-F238E27FC236}">
                  <a16:creationId xmlns:a16="http://schemas.microsoft.com/office/drawing/2014/main" id="{BB18DCBD-D74A-40C8-B325-B49FC52BA28A}"/>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414338" y="9525"/>
              <a:ext cx="28575" cy="4481513"/>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17" name="Freeform 9">
              <a:extLst>
                <a:ext uri="{FF2B5EF4-FFF2-40B4-BE49-F238E27FC236}">
                  <a16:creationId xmlns:a16="http://schemas.microsoft.com/office/drawing/2014/main" id="{02CFFDAE-C576-45A9-8D6F-3FF8F2EAF54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8" name="Freeform 10">
              <a:extLst>
                <a:ext uri="{FF2B5EF4-FFF2-40B4-BE49-F238E27FC236}">
                  <a16:creationId xmlns:a16="http://schemas.microsoft.com/office/drawing/2014/main" id="{382510FF-8736-4655-A749-972F90D8BA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9" name="Freeform 11">
              <a:extLst>
                <a:ext uri="{FF2B5EF4-FFF2-40B4-BE49-F238E27FC236}">
                  <a16:creationId xmlns:a16="http://schemas.microsoft.com/office/drawing/2014/main" id="{302B8B45-64D1-4E5D-BBCC-AB578EC646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0" name="Freeform 12">
              <a:extLst>
                <a:ext uri="{FF2B5EF4-FFF2-40B4-BE49-F238E27FC236}">
                  <a16:creationId xmlns:a16="http://schemas.microsoft.com/office/drawing/2014/main" id="{C63FCB23-1A4C-4B0E-991C-1E1AD047597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1" name="Freeform 13">
              <a:extLst>
                <a:ext uri="{FF2B5EF4-FFF2-40B4-BE49-F238E27FC236}">
                  <a16:creationId xmlns:a16="http://schemas.microsoft.com/office/drawing/2014/main" id="{49B472C6-502A-452F-857D-3007E75197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2" name="Freeform 14">
              <a:extLst>
                <a:ext uri="{FF2B5EF4-FFF2-40B4-BE49-F238E27FC236}">
                  <a16:creationId xmlns:a16="http://schemas.microsoft.com/office/drawing/2014/main" id="{1887487B-9617-48BB-BC6E-2E095DDB7A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3" name="Freeform 15">
              <a:extLst>
                <a:ext uri="{FF2B5EF4-FFF2-40B4-BE49-F238E27FC236}">
                  <a16:creationId xmlns:a16="http://schemas.microsoft.com/office/drawing/2014/main" id="{8CCC40D8-3574-4709-B597-0C9EB8AC97A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4" name="Freeform 16">
              <a:extLst>
                <a:ext uri="{FF2B5EF4-FFF2-40B4-BE49-F238E27FC236}">
                  <a16:creationId xmlns:a16="http://schemas.microsoft.com/office/drawing/2014/main" id="{5C2DE696-C0F1-4470-AA20-1B185DFE052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5" name="Freeform 17">
              <a:extLst>
                <a:ext uri="{FF2B5EF4-FFF2-40B4-BE49-F238E27FC236}">
                  <a16:creationId xmlns:a16="http://schemas.microsoft.com/office/drawing/2014/main" id="{3044BF69-E88A-4FE6-A7C7-E6222C391B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6" name="Freeform 18">
              <a:extLst>
                <a:ext uri="{FF2B5EF4-FFF2-40B4-BE49-F238E27FC236}">
                  <a16:creationId xmlns:a16="http://schemas.microsoft.com/office/drawing/2014/main" id="{87F8C68F-552A-4831-87FC-D45485F782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7" name="Freeform 19">
              <a:extLst>
                <a:ext uri="{FF2B5EF4-FFF2-40B4-BE49-F238E27FC236}">
                  <a16:creationId xmlns:a16="http://schemas.microsoft.com/office/drawing/2014/main" id="{439F4E03-58CC-4C01-B28D-4B4B5A6CF5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8" name="Freeform 20">
              <a:extLst>
                <a:ext uri="{FF2B5EF4-FFF2-40B4-BE49-F238E27FC236}">
                  <a16:creationId xmlns:a16="http://schemas.microsoft.com/office/drawing/2014/main" id="{638B9EF8-62E2-409B-A243-493F3008A00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9" name="Freeform 21">
              <a:extLst>
                <a:ext uri="{FF2B5EF4-FFF2-40B4-BE49-F238E27FC236}">
                  <a16:creationId xmlns:a16="http://schemas.microsoft.com/office/drawing/2014/main" id="{BF251EFD-0032-41FD-A617-D4F06953E02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0" name="Freeform 22">
              <a:extLst>
                <a:ext uri="{FF2B5EF4-FFF2-40B4-BE49-F238E27FC236}">
                  <a16:creationId xmlns:a16="http://schemas.microsoft.com/office/drawing/2014/main" id="{3DF212F4-57CD-4E08-BC1F-CA81C516C4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1" name="Freeform 23">
              <a:extLst>
                <a:ext uri="{FF2B5EF4-FFF2-40B4-BE49-F238E27FC236}">
                  <a16:creationId xmlns:a16="http://schemas.microsoft.com/office/drawing/2014/main" id="{6C8506A9-98D5-4346-BA53-7BE67D7D039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2" name="Freeform 24">
              <a:extLst>
                <a:ext uri="{FF2B5EF4-FFF2-40B4-BE49-F238E27FC236}">
                  <a16:creationId xmlns:a16="http://schemas.microsoft.com/office/drawing/2014/main" id="{7D36D3DC-4B56-4591-B3CB-20F2A8E0850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3" name="Freeform 25">
              <a:extLst>
                <a:ext uri="{FF2B5EF4-FFF2-40B4-BE49-F238E27FC236}">
                  <a16:creationId xmlns:a16="http://schemas.microsoft.com/office/drawing/2014/main" id="{19C17C52-3CF4-4CB1-93B0-D71E838B5C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4" name="Freeform 26">
              <a:extLst>
                <a:ext uri="{FF2B5EF4-FFF2-40B4-BE49-F238E27FC236}">
                  <a16:creationId xmlns:a16="http://schemas.microsoft.com/office/drawing/2014/main" id="{F723AE18-264F-4AA7-88D7-83570E32682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5" name="Freeform 27">
              <a:extLst>
                <a:ext uri="{FF2B5EF4-FFF2-40B4-BE49-F238E27FC236}">
                  <a16:creationId xmlns:a16="http://schemas.microsoft.com/office/drawing/2014/main" id="{4CCF1D1F-3F13-4891-8139-ADA1CD8DD8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6" name="Freeform 28">
              <a:extLst>
                <a:ext uri="{FF2B5EF4-FFF2-40B4-BE49-F238E27FC236}">
                  <a16:creationId xmlns:a16="http://schemas.microsoft.com/office/drawing/2014/main" id="{78BFA10C-74DF-41B4-8E08-50CC82B7A83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7" name="Freeform 29">
              <a:extLst>
                <a:ext uri="{FF2B5EF4-FFF2-40B4-BE49-F238E27FC236}">
                  <a16:creationId xmlns:a16="http://schemas.microsoft.com/office/drawing/2014/main" id="{DFCDD40B-D4BD-4091-9EE8-869FF64F0C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8" name="Freeform 30">
              <a:extLst>
                <a:ext uri="{FF2B5EF4-FFF2-40B4-BE49-F238E27FC236}">
                  <a16:creationId xmlns:a16="http://schemas.microsoft.com/office/drawing/2014/main" id="{C795EC66-071B-4C40-934A-C3AB55649B2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9" name="Freeform 31">
              <a:extLst>
                <a:ext uri="{FF2B5EF4-FFF2-40B4-BE49-F238E27FC236}">
                  <a16:creationId xmlns:a16="http://schemas.microsoft.com/office/drawing/2014/main" id="{4DFDE558-A234-4BD5-A26C-99870882F6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0" name="Freeform 32">
              <a:extLst>
                <a:ext uri="{FF2B5EF4-FFF2-40B4-BE49-F238E27FC236}">
                  <a16:creationId xmlns:a16="http://schemas.microsoft.com/office/drawing/2014/main" id="{0A007A33-7683-48EB-9714-ADEDDC1DB36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1" name="Rectangle 33">
              <a:extLst>
                <a:ext uri="{FF2B5EF4-FFF2-40B4-BE49-F238E27FC236}">
                  <a16:creationId xmlns:a16="http://schemas.microsoft.com/office/drawing/2014/main" id="{EC290698-D471-4505-B43E-87EEFB3619E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2938" y="6610350"/>
              <a:ext cx="23813" cy="242888"/>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42" name="Freeform 34">
              <a:extLst>
                <a:ext uri="{FF2B5EF4-FFF2-40B4-BE49-F238E27FC236}">
                  <a16:creationId xmlns:a16="http://schemas.microsoft.com/office/drawing/2014/main" id="{8B75059B-DDB3-4BDF-9AE6-D9A4A5ED435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3" name="Freeform 35">
              <a:extLst>
                <a:ext uri="{FF2B5EF4-FFF2-40B4-BE49-F238E27FC236}">
                  <a16:creationId xmlns:a16="http://schemas.microsoft.com/office/drawing/2014/main" id="{81B849DB-E967-4042-B061-AD30AB053F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4" name="Freeform 36">
              <a:extLst>
                <a:ext uri="{FF2B5EF4-FFF2-40B4-BE49-F238E27FC236}">
                  <a16:creationId xmlns:a16="http://schemas.microsoft.com/office/drawing/2014/main" id="{E8E1D58B-C2EE-4DAC-BC7D-ABC55F5C3A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5" name="Freeform 37">
              <a:extLst>
                <a:ext uri="{FF2B5EF4-FFF2-40B4-BE49-F238E27FC236}">
                  <a16:creationId xmlns:a16="http://schemas.microsoft.com/office/drawing/2014/main" id="{7D867EE2-CC64-459F-B1FD-5770B0C8580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6" name="Freeform 38">
              <a:extLst>
                <a:ext uri="{FF2B5EF4-FFF2-40B4-BE49-F238E27FC236}">
                  <a16:creationId xmlns:a16="http://schemas.microsoft.com/office/drawing/2014/main" id="{96DBF1BF-0F1A-4646-B493-2C210BF919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7" name="Freeform 39">
              <a:extLst>
                <a:ext uri="{FF2B5EF4-FFF2-40B4-BE49-F238E27FC236}">
                  <a16:creationId xmlns:a16="http://schemas.microsoft.com/office/drawing/2014/main" id="{C14EBC57-DC59-4BAB-BFEF-5E2A172024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8" name="Freeform 40">
              <a:extLst>
                <a:ext uri="{FF2B5EF4-FFF2-40B4-BE49-F238E27FC236}">
                  <a16:creationId xmlns:a16="http://schemas.microsoft.com/office/drawing/2014/main" id="{05A2794A-7B60-4B1F-B43C-C08F51C6675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9" name="Freeform 41">
              <a:extLst>
                <a:ext uri="{FF2B5EF4-FFF2-40B4-BE49-F238E27FC236}">
                  <a16:creationId xmlns:a16="http://schemas.microsoft.com/office/drawing/2014/main" id="{3394CF13-32C3-4BE9-AA6D-DF8F82534C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50" name="Freeform 42">
              <a:extLst>
                <a:ext uri="{FF2B5EF4-FFF2-40B4-BE49-F238E27FC236}">
                  <a16:creationId xmlns:a16="http://schemas.microsoft.com/office/drawing/2014/main" id="{2E4C0BA3-1B29-4D8C-9E6E-CDAFF7C9573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51" name="Freeform 43">
              <a:extLst>
                <a:ext uri="{FF2B5EF4-FFF2-40B4-BE49-F238E27FC236}">
                  <a16:creationId xmlns:a16="http://schemas.microsoft.com/office/drawing/2014/main" id="{A8623A34-11DB-4490-AF5D-26513AD500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52" name="Freeform 44">
              <a:extLst>
                <a:ext uri="{FF2B5EF4-FFF2-40B4-BE49-F238E27FC236}">
                  <a16:creationId xmlns:a16="http://schemas.microsoft.com/office/drawing/2014/main" id="{AA01C5BF-55D0-406B-9447-9E6323AB463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53" name="Rectangle 45">
              <a:extLst>
                <a:ext uri="{FF2B5EF4-FFF2-40B4-BE49-F238E27FC236}">
                  <a16:creationId xmlns:a16="http://schemas.microsoft.com/office/drawing/2014/main" id="{592233FB-D11D-40BB-B825-D67497779CF5}"/>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28725"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54" name="Freeform 46">
              <a:extLst>
                <a:ext uri="{FF2B5EF4-FFF2-40B4-BE49-F238E27FC236}">
                  <a16:creationId xmlns:a16="http://schemas.microsoft.com/office/drawing/2014/main" id="{3FD97EB1-F159-4021-B498-18ED5AD95D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55" name="Freeform 47">
              <a:extLst>
                <a:ext uri="{FF2B5EF4-FFF2-40B4-BE49-F238E27FC236}">
                  <a16:creationId xmlns:a16="http://schemas.microsoft.com/office/drawing/2014/main" id="{663683DC-3029-493D-AC2E-B6475D4CAAD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56" name="Freeform 48">
              <a:extLst>
                <a:ext uri="{FF2B5EF4-FFF2-40B4-BE49-F238E27FC236}">
                  <a16:creationId xmlns:a16="http://schemas.microsoft.com/office/drawing/2014/main" id="{B8D533F2-4DD0-47E4-B6F4-FE1DC5257F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57" name="Freeform 49">
              <a:extLst>
                <a:ext uri="{FF2B5EF4-FFF2-40B4-BE49-F238E27FC236}">
                  <a16:creationId xmlns:a16="http://schemas.microsoft.com/office/drawing/2014/main" id="{ECD96B65-7D14-4D80-A430-882ADD9B38A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58" name="Freeform 50">
              <a:extLst>
                <a:ext uri="{FF2B5EF4-FFF2-40B4-BE49-F238E27FC236}">
                  <a16:creationId xmlns:a16="http://schemas.microsoft.com/office/drawing/2014/main" id="{7CF501C3-E940-4890-B417-54DB8EB62C4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59" name="Freeform 51">
              <a:extLst>
                <a:ext uri="{FF2B5EF4-FFF2-40B4-BE49-F238E27FC236}">
                  <a16:creationId xmlns:a16="http://schemas.microsoft.com/office/drawing/2014/main" id="{DDDA19B3-D841-4B23-A0DA-8CDD36BFFB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60" name="Freeform 52">
              <a:extLst>
                <a:ext uri="{FF2B5EF4-FFF2-40B4-BE49-F238E27FC236}">
                  <a16:creationId xmlns:a16="http://schemas.microsoft.com/office/drawing/2014/main" id="{1AE5B2C0-5A75-4732-9DC8-EC0562E338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61" name="Freeform 53">
              <a:extLst>
                <a:ext uri="{FF2B5EF4-FFF2-40B4-BE49-F238E27FC236}">
                  <a16:creationId xmlns:a16="http://schemas.microsoft.com/office/drawing/2014/main" id="{BBDD5730-79D7-4521-BC7B-26C613C92A6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62" name="Freeform 54">
              <a:extLst>
                <a:ext uri="{FF2B5EF4-FFF2-40B4-BE49-F238E27FC236}">
                  <a16:creationId xmlns:a16="http://schemas.microsoft.com/office/drawing/2014/main" id="{9A5C68A3-07A7-49FF-B29A-04E350105BC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63" name="Freeform 55">
              <a:extLst>
                <a:ext uri="{FF2B5EF4-FFF2-40B4-BE49-F238E27FC236}">
                  <a16:creationId xmlns:a16="http://schemas.microsoft.com/office/drawing/2014/main" id="{E615EBAF-955F-4294-99EB-922C7A4000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64" name="Freeform 56">
              <a:extLst>
                <a:ext uri="{FF2B5EF4-FFF2-40B4-BE49-F238E27FC236}">
                  <a16:creationId xmlns:a16="http://schemas.microsoft.com/office/drawing/2014/main" id="{B1592F83-EF32-4C0A-993A-2B6AC8186EC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65" name="Freeform 57">
              <a:extLst>
                <a:ext uri="{FF2B5EF4-FFF2-40B4-BE49-F238E27FC236}">
                  <a16:creationId xmlns:a16="http://schemas.microsoft.com/office/drawing/2014/main" id="{F1C4D2B1-55D6-4040-AE4D-F7C5D326FC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66" name="Freeform 58">
              <a:extLst>
                <a:ext uri="{FF2B5EF4-FFF2-40B4-BE49-F238E27FC236}">
                  <a16:creationId xmlns:a16="http://schemas.microsoft.com/office/drawing/2014/main" id="{DC7DBDFF-6BF3-41F0-A002-44B913CDC9C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grpSp>
      <p:pic>
        <p:nvPicPr>
          <p:cNvPr id="68" name="Picture 2">
            <a:extLst>
              <a:ext uri="{FF2B5EF4-FFF2-40B4-BE49-F238E27FC236}">
                <a16:creationId xmlns:a16="http://schemas.microsoft.com/office/drawing/2014/main" id="{0B0BC616-AF73-491B-AACB-A8C3A548B63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3" y="-3747"/>
            <a:ext cx="12192003" cy="6858001"/>
          </a:xfrm>
          <a:prstGeom prst="rect">
            <a:avLst/>
          </a:prstGeom>
          <a:noFill/>
          <a:extLst>
            <a:ext uri="{909E8E84-426E-40dd-AFC4-6F175D3DCCD1}">
              <a14:hiddenFill xmlns="" xmlns:a16="http://schemas.microsoft.com/office/drawing/2014/main" xmlns:p14="http://schemas.microsoft.com/office/powerpoint/2010/main"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10690039-ACCE-4A86-B497-DDDBDBDC39E1}"/>
              </a:ext>
            </a:extLst>
          </p:cNvPr>
          <p:cNvSpPr>
            <a:spLocks noGrp="1"/>
          </p:cNvSpPr>
          <p:nvPr>
            <p:ph type="ctrTitle"/>
          </p:nvPr>
        </p:nvSpPr>
        <p:spPr>
          <a:xfrm>
            <a:off x="6580635" y="1113282"/>
            <a:ext cx="4966332" cy="2396681"/>
          </a:xfrm>
        </p:spPr>
        <p:txBody>
          <a:bodyPr>
            <a:normAutofit/>
          </a:bodyPr>
          <a:lstStyle/>
          <a:p>
            <a:r>
              <a:rPr lang="en-US">
                <a:solidFill>
                  <a:srgbClr val="FFFFFF"/>
                </a:solidFill>
              </a:rPr>
              <a:t>Danger Zone!!!!</a:t>
            </a:r>
          </a:p>
        </p:txBody>
      </p:sp>
      <p:sp>
        <p:nvSpPr>
          <p:cNvPr id="3" name="Subtitle 2">
            <a:extLst>
              <a:ext uri="{FF2B5EF4-FFF2-40B4-BE49-F238E27FC236}">
                <a16:creationId xmlns:a16="http://schemas.microsoft.com/office/drawing/2014/main" id="{3B55D789-0CA6-47A0-ACEB-38C3DDA411EE}"/>
              </a:ext>
            </a:extLst>
          </p:cNvPr>
          <p:cNvSpPr>
            <a:spLocks noGrp="1"/>
          </p:cNvSpPr>
          <p:nvPr>
            <p:ph type="subTitle" idx="1"/>
          </p:nvPr>
        </p:nvSpPr>
        <p:spPr>
          <a:xfrm>
            <a:off x="6580634" y="3602038"/>
            <a:ext cx="4966333" cy="2052720"/>
          </a:xfrm>
        </p:spPr>
        <p:txBody>
          <a:bodyPr>
            <a:normAutofit/>
          </a:bodyPr>
          <a:lstStyle/>
          <a:p>
            <a:r>
              <a:rPr lang="en-US">
                <a:solidFill>
                  <a:schemeClr val="bg2"/>
                </a:solidFill>
              </a:rPr>
              <a:t>Merrill Winston, Ph.D., BCBA-D</a:t>
            </a:r>
            <a:br>
              <a:rPr lang="en-US">
                <a:solidFill>
                  <a:schemeClr val="bg2"/>
                </a:solidFill>
              </a:rPr>
            </a:br>
            <a:r>
              <a:rPr lang="en-US">
                <a:solidFill>
                  <a:schemeClr val="bg2"/>
                </a:solidFill>
              </a:rPr>
              <a:t>PCMA, Inc</a:t>
            </a:r>
          </a:p>
          <a:p>
            <a:r>
              <a:rPr lang="en-US">
                <a:solidFill>
                  <a:schemeClr val="bg2"/>
                </a:solidFill>
              </a:rPr>
              <a:t>March, 2019</a:t>
            </a:r>
          </a:p>
        </p:txBody>
      </p:sp>
      <p:sp useBgFill="1">
        <p:nvSpPr>
          <p:cNvPr id="70" name="Round Diagonal Corner Rectangle 6">
            <a:extLst>
              <a:ext uri="{FF2B5EF4-FFF2-40B4-BE49-F238E27FC236}">
                <a16:creationId xmlns:a16="http://schemas.microsoft.com/office/drawing/2014/main" id="{7C914900-562F-42A1-9E63-CD117E0CA0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8950" y="808057"/>
            <a:ext cx="5286376" cy="5234394"/>
          </a:xfrm>
          <a:prstGeom prst="round2DiagRect">
            <a:avLst>
              <a:gd name="adj1" fmla="val 741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close up of a logo&#10;&#10;Description automatically generated">
            <a:extLst>
              <a:ext uri="{FF2B5EF4-FFF2-40B4-BE49-F238E27FC236}">
                <a16:creationId xmlns:a16="http://schemas.microsoft.com/office/drawing/2014/main" id="{00498C58-436F-455A-8113-1F73016FC25D}"/>
              </a:ext>
            </a:extLst>
          </p:cNvPr>
          <p:cNvPicPr>
            <a:picLocks noChangeAspect="1"/>
          </p:cNvPicPr>
          <p:nvPr/>
        </p:nvPicPr>
        <p:blipFill>
          <a:blip r:embed="rId3"/>
          <a:stretch>
            <a:fillRect/>
          </a:stretch>
        </p:blipFill>
        <p:spPr>
          <a:xfrm>
            <a:off x="1158252" y="1141368"/>
            <a:ext cx="4567773" cy="4567773"/>
          </a:xfrm>
          <a:prstGeom prst="rect">
            <a:avLst/>
          </a:prstGeom>
        </p:spPr>
      </p:pic>
    </p:spTree>
    <p:extLst>
      <p:ext uri="{BB962C8B-B14F-4D97-AF65-F5344CB8AC3E}">
        <p14:creationId xmlns:p14="http://schemas.microsoft.com/office/powerpoint/2010/main" val="2744339307"/>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BF86E-73FE-490F-BFF4-BB8BD728A486}"/>
              </a:ext>
            </a:extLst>
          </p:cNvPr>
          <p:cNvSpPr>
            <a:spLocks noGrp="1"/>
          </p:cNvSpPr>
          <p:nvPr>
            <p:ph type="title"/>
          </p:nvPr>
        </p:nvSpPr>
        <p:spPr/>
        <p:txBody>
          <a:bodyPr/>
          <a:lstStyle/>
          <a:p>
            <a:r>
              <a:rPr lang="en-US" dirty="0"/>
              <a:t>Concept of dangerousness</a:t>
            </a:r>
          </a:p>
        </p:txBody>
      </p:sp>
      <p:sp>
        <p:nvSpPr>
          <p:cNvPr id="3" name="Content Placeholder 2">
            <a:extLst>
              <a:ext uri="{FF2B5EF4-FFF2-40B4-BE49-F238E27FC236}">
                <a16:creationId xmlns:a16="http://schemas.microsoft.com/office/drawing/2014/main" id="{253F022C-2907-43AB-94F3-A517C742497E}"/>
              </a:ext>
            </a:extLst>
          </p:cNvPr>
          <p:cNvSpPr>
            <a:spLocks noGrp="1"/>
          </p:cNvSpPr>
          <p:nvPr>
            <p:ph idx="1"/>
          </p:nvPr>
        </p:nvSpPr>
        <p:spPr>
          <a:xfrm>
            <a:off x="1141412" y="1847850"/>
            <a:ext cx="9905999" cy="4200525"/>
          </a:xfrm>
        </p:spPr>
        <p:txBody>
          <a:bodyPr>
            <a:normAutofit/>
          </a:bodyPr>
          <a:lstStyle/>
          <a:p>
            <a:r>
              <a:rPr lang="en-US" dirty="0"/>
              <a:t>I am defining overall “dangerousness” as a combination of the potential for damage (to people or objects or self) and the sensitivity to typical aversive MOs (demand, denied access, criticism, reinforcer termination and/or removal, </a:t>
            </a:r>
            <a:r>
              <a:rPr lang="en-US" dirty="0" err="1"/>
              <a:t>etc</a:t>
            </a:r>
            <a:r>
              <a:rPr lang="en-US" dirty="0"/>
              <a:t>…). </a:t>
            </a:r>
          </a:p>
          <a:p>
            <a:r>
              <a:rPr lang="en-US" dirty="0"/>
              <a:t>In the matrix that follows the options are:</a:t>
            </a:r>
          </a:p>
          <a:p>
            <a:r>
              <a:rPr lang="en-US" dirty="0"/>
              <a:t>Potential for damage, high and low, and</a:t>
            </a:r>
          </a:p>
          <a:p>
            <a:r>
              <a:rPr lang="en-US" dirty="0"/>
              <a:t>Threshold for an MO to produce aggression, SIB, property destruction, which can be high (very difficult to piss the person off) or very low (a “hair trigger”)</a:t>
            </a:r>
          </a:p>
          <a:p>
            <a:endParaRPr lang="en-US" dirty="0"/>
          </a:p>
        </p:txBody>
      </p:sp>
    </p:spTree>
    <p:extLst>
      <p:ext uri="{BB962C8B-B14F-4D97-AF65-F5344CB8AC3E}">
        <p14:creationId xmlns:p14="http://schemas.microsoft.com/office/powerpoint/2010/main" val="1797205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FD09C-4D53-4ACC-B860-C66D0DAF982F}"/>
              </a:ext>
            </a:extLst>
          </p:cNvPr>
          <p:cNvSpPr>
            <a:spLocks noGrp="1"/>
          </p:cNvSpPr>
          <p:nvPr>
            <p:ph type="title"/>
          </p:nvPr>
        </p:nvSpPr>
        <p:spPr/>
        <p:txBody>
          <a:bodyPr/>
          <a:lstStyle/>
          <a:p>
            <a:r>
              <a:rPr lang="en-US" dirty="0"/>
              <a:t>Examples	</a:t>
            </a:r>
          </a:p>
        </p:txBody>
      </p:sp>
      <p:sp>
        <p:nvSpPr>
          <p:cNvPr id="3" name="Content Placeholder 2">
            <a:extLst>
              <a:ext uri="{FF2B5EF4-FFF2-40B4-BE49-F238E27FC236}">
                <a16:creationId xmlns:a16="http://schemas.microsoft.com/office/drawing/2014/main" id="{81EBCEBE-DF78-4BE8-8700-D6691D1AD4ED}"/>
              </a:ext>
            </a:extLst>
          </p:cNvPr>
          <p:cNvSpPr>
            <a:spLocks noGrp="1"/>
          </p:cNvSpPr>
          <p:nvPr>
            <p:ph idx="1"/>
          </p:nvPr>
        </p:nvSpPr>
        <p:spPr>
          <a:xfrm>
            <a:off x="1141413" y="1820861"/>
            <a:ext cx="9905999" cy="3989995"/>
          </a:xfrm>
        </p:spPr>
        <p:txBody>
          <a:bodyPr>
            <a:normAutofit fontScale="92500" lnSpcReduction="10000"/>
          </a:bodyPr>
          <a:lstStyle/>
          <a:p>
            <a:r>
              <a:rPr lang="en-US" dirty="0"/>
              <a:t>A child is 4 years old, when aggressive he slaps adults with an open hand and does not leave marks. He rarely becomes aggressive and only if he pushed very hard in a session. This would be the LEAST dangerous client as potential for damage is low and threshold for agitation is high. This would be a </a:t>
            </a:r>
            <a:r>
              <a:rPr lang="en-US" u="sng" dirty="0"/>
              <a:t>Dangerousness Level of 1</a:t>
            </a:r>
            <a:r>
              <a:rPr lang="en-US" dirty="0"/>
              <a:t> (not dangerous at all)</a:t>
            </a:r>
          </a:p>
          <a:p>
            <a:r>
              <a:rPr lang="en-US" dirty="0"/>
              <a:t>Later, because he had no behavior analyst, the child is worse and the level of aggression is the same, but the frequency has increased and now the child slaps at the same intensity as before but now he slaps because of the tiniest inconvenience. This would be a </a:t>
            </a:r>
            <a:r>
              <a:rPr lang="en-US" u="sng" dirty="0"/>
              <a:t>Dangerousness Level of 2</a:t>
            </a:r>
            <a:r>
              <a:rPr lang="en-US" dirty="0"/>
              <a:t> (slightly more dangerous b/c of lowered threshold)</a:t>
            </a:r>
          </a:p>
          <a:p>
            <a:endParaRPr lang="en-US" dirty="0"/>
          </a:p>
        </p:txBody>
      </p:sp>
    </p:spTree>
    <p:extLst>
      <p:ext uri="{BB962C8B-B14F-4D97-AF65-F5344CB8AC3E}">
        <p14:creationId xmlns:p14="http://schemas.microsoft.com/office/powerpoint/2010/main" val="11845835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C9222-A4AD-46D8-9F73-DF3842BBA0AA}"/>
              </a:ext>
            </a:extLst>
          </p:cNvPr>
          <p:cNvSpPr>
            <a:spLocks noGrp="1"/>
          </p:cNvSpPr>
          <p:nvPr>
            <p:ph type="title"/>
          </p:nvPr>
        </p:nvSpPr>
        <p:spPr/>
        <p:txBody>
          <a:bodyPr/>
          <a:lstStyle/>
          <a:p>
            <a:r>
              <a:rPr lang="en-US" dirty="0"/>
              <a:t>Examples</a:t>
            </a:r>
          </a:p>
        </p:txBody>
      </p:sp>
      <p:sp>
        <p:nvSpPr>
          <p:cNvPr id="3" name="Content Placeholder 2">
            <a:extLst>
              <a:ext uri="{FF2B5EF4-FFF2-40B4-BE49-F238E27FC236}">
                <a16:creationId xmlns:a16="http://schemas.microsoft.com/office/drawing/2014/main" id="{D4728FCE-6938-4C8F-B655-DE5D0111E43E}"/>
              </a:ext>
            </a:extLst>
          </p:cNvPr>
          <p:cNvSpPr>
            <a:spLocks noGrp="1"/>
          </p:cNvSpPr>
          <p:nvPr>
            <p:ph idx="1"/>
          </p:nvPr>
        </p:nvSpPr>
        <p:spPr/>
        <p:txBody>
          <a:bodyPr/>
          <a:lstStyle/>
          <a:p>
            <a:r>
              <a:rPr lang="en-US" dirty="0"/>
              <a:t>A Navy Seal is extremely high on the potential for damage scale. This soldier knows a variety of ways to incapacitate, maim, and even kill. However the Navy Seal is highly UNLIKELY to use these skills against the average citizen. That is, their threshold for aggression would be astronomically high because they KNOW how dangerous they are. Still because their ability to damage is so high, they are more dangerous than the average person. This would be a </a:t>
            </a:r>
            <a:r>
              <a:rPr lang="en-US" u="sng" dirty="0"/>
              <a:t>Dangerousness Level of 3. </a:t>
            </a:r>
          </a:p>
        </p:txBody>
      </p:sp>
    </p:spTree>
    <p:extLst>
      <p:ext uri="{BB962C8B-B14F-4D97-AF65-F5344CB8AC3E}">
        <p14:creationId xmlns:p14="http://schemas.microsoft.com/office/powerpoint/2010/main" val="9608820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295F1-598B-4482-B36C-8D7C4D4E6AEB}"/>
              </a:ext>
            </a:extLst>
          </p:cNvPr>
          <p:cNvSpPr>
            <a:spLocks noGrp="1"/>
          </p:cNvSpPr>
          <p:nvPr>
            <p:ph type="title"/>
          </p:nvPr>
        </p:nvSpPr>
        <p:spPr/>
        <p:txBody>
          <a:bodyPr/>
          <a:lstStyle/>
          <a:p>
            <a:r>
              <a:rPr lang="en-US" dirty="0"/>
              <a:t>Examples</a:t>
            </a:r>
          </a:p>
        </p:txBody>
      </p:sp>
      <p:sp>
        <p:nvSpPr>
          <p:cNvPr id="3" name="Content Placeholder 2">
            <a:extLst>
              <a:ext uri="{FF2B5EF4-FFF2-40B4-BE49-F238E27FC236}">
                <a16:creationId xmlns:a16="http://schemas.microsoft.com/office/drawing/2014/main" id="{8DEDA400-DA13-4B8B-A373-8A9E747B7784}"/>
              </a:ext>
            </a:extLst>
          </p:cNvPr>
          <p:cNvSpPr>
            <a:spLocks noGrp="1"/>
          </p:cNvSpPr>
          <p:nvPr>
            <p:ph idx="1"/>
          </p:nvPr>
        </p:nvSpPr>
        <p:spPr/>
        <p:txBody>
          <a:bodyPr/>
          <a:lstStyle/>
          <a:p>
            <a:r>
              <a:rPr lang="en-US" dirty="0"/>
              <a:t>A high-functioning client has fractured a staff member’s orbit, broken teeth and broken a staff member’s nose. Their potential for damage is high, requiring medical services. Also the individual has a “hair trigger” that is so bad staff must be careful of using certain words or phrases as they have been known to set him off instantly. This individual is the most dangerous (because of the incredibly low threshold coupled with high potential for damage) and would be in </a:t>
            </a:r>
            <a:r>
              <a:rPr lang="en-US" u="sng" dirty="0"/>
              <a:t>Dangerousness Level 4.</a:t>
            </a:r>
            <a:endParaRPr lang="en-US" dirty="0"/>
          </a:p>
        </p:txBody>
      </p:sp>
    </p:spTree>
    <p:extLst>
      <p:ext uri="{BB962C8B-B14F-4D97-AF65-F5344CB8AC3E}">
        <p14:creationId xmlns:p14="http://schemas.microsoft.com/office/powerpoint/2010/main" val="35057831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561DB-2AD1-4745-BD00-F2FBD5569915}"/>
              </a:ext>
            </a:extLst>
          </p:cNvPr>
          <p:cNvSpPr>
            <a:spLocks noGrp="1"/>
          </p:cNvSpPr>
          <p:nvPr>
            <p:ph type="title"/>
          </p:nvPr>
        </p:nvSpPr>
        <p:spPr/>
        <p:txBody>
          <a:bodyPr/>
          <a:lstStyle/>
          <a:p>
            <a:r>
              <a:rPr lang="en-US" dirty="0"/>
              <a:t>The matrix of danger!</a:t>
            </a:r>
          </a:p>
        </p:txBody>
      </p:sp>
      <p:graphicFrame>
        <p:nvGraphicFramePr>
          <p:cNvPr id="4" name="Table 3">
            <a:extLst>
              <a:ext uri="{FF2B5EF4-FFF2-40B4-BE49-F238E27FC236}">
                <a16:creationId xmlns:a16="http://schemas.microsoft.com/office/drawing/2014/main" id="{150A97AF-20E2-448C-BC1A-8D8627CE0A54}"/>
              </a:ext>
            </a:extLst>
          </p:cNvPr>
          <p:cNvGraphicFramePr>
            <a:graphicFrameLocks noGrp="1"/>
          </p:cNvGraphicFramePr>
          <p:nvPr>
            <p:extLst>
              <p:ext uri="{D42A27DB-BD31-4B8C-83A1-F6EECF244321}">
                <p14:modId xmlns:p14="http://schemas.microsoft.com/office/powerpoint/2010/main" val="1623652113"/>
              </p:ext>
            </p:extLst>
          </p:nvPr>
        </p:nvGraphicFramePr>
        <p:xfrm>
          <a:off x="2030412" y="2175603"/>
          <a:ext cx="8128000" cy="3631841"/>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238545866"/>
                    </a:ext>
                  </a:extLst>
                </a:gridCol>
                <a:gridCol w="4064000">
                  <a:extLst>
                    <a:ext uri="{9D8B030D-6E8A-4147-A177-3AD203B41FA5}">
                      <a16:colId xmlns:a16="http://schemas.microsoft.com/office/drawing/2014/main" val="3398501301"/>
                    </a:ext>
                  </a:extLst>
                </a:gridCol>
              </a:tblGrid>
              <a:tr h="1748327">
                <a:tc>
                  <a:txBody>
                    <a:bodyPr/>
                    <a:lstStyle/>
                    <a:p>
                      <a:r>
                        <a:rPr lang="en-US" sz="3600" dirty="0"/>
                        <a:t>Level 1Dangerous</a:t>
                      </a:r>
                    </a:p>
                  </a:txBody>
                  <a:tcPr>
                    <a:solidFill>
                      <a:srgbClr val="00B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chemeClr val="tx2">
                              <a:lumMod val="50000"/>
                            </a:schemeClr>
                          </a:solidFill>
                          <a:effectLst/>
                          <a:uLnTx/>
                          <a:uFillTx/>
                          <a:latin typeface="+mn-lt"/>
                          <a:ea typeface="+mn-ea"/>
                          <a:cs typeface="+mn-cs"/>
                        </a:rPr>
                        <a:t>Level 3 Dangerous</a:t>
                      </a:r>
                    </a:p>
                    <a:p>
                      <a:endParaRPr lang="en-US" dirty="0"/>
                    </a:p>
                  </a:txBody>
                  <a:tcPr>
                    <a:solidFill>
                      <a:srgbClr val="FFFF00"/>
                    </a:solidFill>
                  </a:tcPr>
                </a:tc>
                <a:extLst>
                  <a:ext uri="{0D108BD9-81ED-4DB2-BD59-A6C34878D82A}">
                    <a16:rowId xmlns:a16="http://schemas.microsoft.com/office/drawing/2014/main" val="1167949171"/>
                  </a:ext>
                </a:extLst>
              </a:tr>
              <a:tr h="188351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uLnTx/>
                          <a:uFillTx/>
                          <a:latin typeface="+mn-lt"/>
                          <a:ea typeface="+mn-ea"/>
                          <a:cs typeface="+mn-cs"/>
                        </a:rPr>
                        <a:t>Level 2 Dangerous</a:t>
                      </a:r>
                    </a:p>
                    <a:p>
                      <a:endParaRPr lang="en-US" dirty="0"/>
                    </a:p>
                  </a:txBody>
                  <a:tcPr>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uLnTx/>
                          <a:uFillTx/>
                          <a:latin typeface="+mn-lt"/>
                          <a:ea typeface="+mn-ea"/>
                          <a:cs typeface="+mn-cs"/>
                        </a:rPr>
                        <a:t>Level 4 Dangerous</a:t>
                      </a:r>
                    </a:p>
                    <a:p>
                      <a:endParaRPr lang="en-US" dirty="0"/>
                    </a:p>
                  </a:txBody>
                  <a:tcPr>
                    <a:solidFill>
                      <a:srgbClr val="FF0000"/>
                    </a:solidFill>
                  </a:tcPr>
                </a:tc>
                <a:extLst>
                  <a:ext uri="{0D108BD9-81ED-4DB2-BD59-A6C34878D82A}">
                    <a16:rowId xmlns:a16="http://schemas.microsoft.com/office/drawing/2014/main" val="883371180"/>
                  </a:ext>
                </a:extLst>
              </a:tr>
            </a:tbl>
          </a:graphicData>
        </a:graphic>
      </p:graphicFrame>
      <p:sp>
        <p:nvSpPr>
          <p:cNvPr id="5" name="TextBox 4">
            <a:extLst>
              <a:ext uri="{FF2B5EF4-FFF2-40B4-BE49-F238E27FC236}">
                <a16:creationId xmlns:a16="http://schemas.microsoft.com/office/drawing/2014/main" id="{DFF727F5-BC04-480B-B2FC-9F2F42C57FA0}"/>
              </a:ext>
            </a:extLst>
          </p:cNvPr>
          <p:cNvSpPr txBox="1"/>
          <p:nvPr/>
        </p:nvSpPr>
        <p:spPr>
          <a:xfrm>
            <a:off x="2030412" y="1713390"/>
            <a:ext cx="3837728" cy="461665"/>
          </a:xfrm>
          <a:prstGeom prst="rect">
            <a:avLst/>
          </a:prstGeom>
          <a:noFill/>
        </p:spPr>
        <p:txBody>
          <a:bodyPr wrap="square" rtlCol="0">
            <a:spAutoFit/>
          </a:bodyPr>
          <a:lstStyle/>
          <a:p>
            <a:r>
              <a:rPr lang="en-US" sz="2400" b="1" dirty="0">
                <a:solidFill>
                  <a:srgbClr val="002060"/>
                </a:solidFill>
              </a:rPr>
              <a:t>Low</a:t>
            </a:r>
            <a:r>
              <a:rPr lang="en-US" sz="2400" b="1" dirty="0"/>
              <a:t> Potential for damage</a:t>
            </a:r>
          </a:p>
        </p:txBody>
      </p:sp>
      <p:sp>
        <p:nvSpPr>
          <p:cNvPr id="6" name="TextBox 5">
            <a:extLst>
              <a:ext uri="{FF2B5EF4-FFF2-40B4-BE49-F238E27FC236}">
                <a16:creationId xmlns:a16="http://schemas.microsoft.com/office/drawing/2014/main" id="{D8871AD7-FFCE-4384-9A9D-7EDF4924FF21}"/>
              </a:ext>
            </a:extLst>
          </p:cNvPr>
          <p:cNvSpPr txBox="1"/>
          <p:nvPr/>
        </p:nvSpPr>
        <p:spPr>
          <a:xfrm>
            <a:off x="6094412" y="1714869"/>
            <a:ext cx="3837728" cy="461665"/>
          </a:xfrm>
          <a:prstGeom prst="rect">
            <a:avLst/>
          </a:prstGeom>
          <a:noFill/>
        </p:spPr>
        <p:txBody>
          <a:bodyPr wrap="square" rtlCol="0">
            <a:spAutoFit/>
          </a:bodyPr>
          <a:lstStyle/>
          <a:p>
            <a:r>
              <a:rPr lang="en-US" sz="2400" b="1" dirty="0">
                <a:solidFill>
                  <a:srgbClr val="FF0000"/>
                </a:solidFill>
              </a:rPr>
              <a:t>High</a:t>
            </a:r>
            <a:r>
              <a:rPr lang="en-US" sz="2400" b="1" dirty="0"/>
              <a:t> Potential for damage</a:t>
            </a:r>
          </a:p>
        </p:txBody>
      </p:sp>
      <p:sp>
        <p:nvSpPr>
          <p:cNvPr id="7" name="TextBox 6">
            <a:extLst>
              <a:ext uri="{FF2B5EF4-FFF2-40B4-BE49-F238E27FC236}">
                <a16:creationId xmlns:a16="http://schemas.microsoft.com/office/drawing/2014/main" id="{97F487C8-7194-41FF-84E0-DF234B22081A}"/>
              </a:ext>
            </a:extLst>
          </p:cNvPr>
          <p:cNvSpPr txBox="1"/>
          <p:nvPr/>
        </p:nvSpPr>
        <p:spPr>
          <a:xfrm rot="16200000">
            <a:off x="819058" y="4593998"/>
            <a:ext cx="1925876" cy="400110"/>
          </a:xfrm>
          <a:prstGeom prst="rect">
            <a:avLst/>
          </a:prstGeom>
          <a:noFill/>
        </p:spPr>
        <p:txBody>
          <a:bodyPr wrap="square" rtlCol="0">
            <a:spAutoFit/>
          </a:bodyPr>
          <a:lstStyle/>
          <a:p>
            <a:r>
              <a:rPr lang="en-US" sz="2000" b="1" dirty="0">
                <a:solidFill>
                  <a:srgbClr val="FF0000"/>
                </a:solidFill>
              </a:rPr>
              <a:t>Low</a:t>
            </a:r>
            <a:r>
              <a:rPr lang="en-US" sz="2000" b="1" dirty="0"/>
              <a:t> Threshold</a:t>
            </a:r>
          </a:p>
        </p:txBody>
      </p:sp>
      <p:sp>
        <p:nvSpPr>
          <p:cNvPr id="8" name="TextBox 7">
            <a:extLst>
              <a:ext uri="{FF2B5EF4-FFF2-40B4-BE49-F238E27FC236}">
                <a16:creationId xmlns:a16="http://schemas.microsoft.com/office/drawing/2014/main" id="{DE3B4C62-16BD-49F7-96A1-904C6175415F}"/>
              </a:ext>
            </a:extLst>
          </p:cNvPr>
          <p:cNvSpPr txBox="1"/>
          <p:nvPr/>
        </p:nvSpPr>
        <p:spPr>
          <a:xfrm rot="16200000">
            <a:off x="819057" y="2764047"/>
            <a:ext cx="1925876" cy="400110"/>
          </a:xfrm>
          <a:prstGeom prst="rect">
            <a:avLst/>
          </a:prstGeom>
          <a:noFill/>
        </p:spPr>
        <p:txBody>
          <a:bodyPr wrap="square" rtlCol="0">
            <a:spAutoFit/>
          </a:bodyPr>
          <a:lstStyle/>
          <a:p>
            <a:r>
              <a:rPr lang="en-US" sz="2000" b="1" dirty="0">
                <a:solidFill>
                  <a:srgbClr val="002060"/>
                </a:solidFill>
              </a:rPr>
              <a:t>High </a:t>
            </a:r>
            <a:r>
              <a:rPr lang="en-US" sz="2000" b="1" dirty="0"/>
              <a:t>Threshold</a:t>
            </a:r>
          </a:p>
        </p:txBody>
      </p:sp>
    </p:spTree>
    <p:extLst>
      <p:ext uri="{BB962C8B-B14F-4D97-AF65-F5344CB8AC3E}">
        <p14:creationId xmlns:p14="http://schemas.microsoft.com/office/powerpoint/2010/main" val="1921733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otalTime>12</TotalTime>
  <Words>467</Words>
  <Application>Microsoft Office PowerPoint</Application>
  <PresentationFormat>Widescreen</PresentationFormat>
  <Paragraphs>24</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Tw Cen MT</vt:lpstr>
      <vt:lpstr>Circuit</vt:lpstr>
      <vt:lpstr>Danger Zone!!!!</vt:lpstr>
      <vt:lpstr>Concept of dangerousness</vt:lpstr>
      <vt:lpstr>Examples </vt:lpstr>
      <vt:lpstr>Examples</vt:lpstr>
      <vt:lpstr>Examples</vt:lpstr>
      <vt:lpstr>The matrix of danger!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Danger Zone!!!!</dc:title>
  <dc:creator>Merrill Winston</dc:creator>
  <cp:lastModifiedBy>Merrill Winston</cp:lastModifiedBy>
  <cp:revision>4</cp:revision>
  <dcterms:created xsi:type="dcterms:W3CDTF">2019-03-20T18:28:47Z</dcterms:created>
  <dcterms:modified xsi:type="dcterms:W3CDTF">2019-03-20T18:41:44Z</dcterms:modified>
</cp:coreProperties>
</file>